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CFB64-90F6-4554-832A-AAB20563BFDE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2079-B2AD-4F78-AC4E-A447C5CE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3475-6EA9-41D0-8E75-E20B158B3C92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E887-0A7A-4599-9A9A-A531A083A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690B-6EEC-45E0-8951-EE25574E507B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BB75-F2C5-44F8-8CE5-49534B044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51A8-874E-4046-9B3B-477CC988FD5A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3B7E-BE26-45F6-96A1-5287C825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DA0F-BBFC-40FC-86A3-AD4F9080B136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5E-DF5E-4A91-8DB9-F1EA6A86E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5F28-73EF-4B39-B1E5-911CC4FF58C8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D5492-AF23-49DF-964C-83BBB9BE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D3CBD-ED54-4402-8237-8862E10F8494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0467-B7C5-4E05-8110-CC869721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C4AF-8E4F-4403-B731-3D88BD6353F3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BA21-3B4D-4AA9-91BF-6DF554080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91DD3-DD65-4A0F-A91A-766743A7B8C5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1429-9B51-4FCF-BB36-CEEADD8A2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C3DF-8928-4838-9A30-1B2FDE6E8627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32AE-983B-42A4-B25B-3D2094994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3D45-95C7-45DE-AFA0-79A6CA2693A8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9DB-93B6-48DE-91B4-CCB57CAD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3FAFE-7023-4D4A-8058-422C29EC97BB}" type="datetimeFigureOut">
              <a:rPr lang="ru-RU"/>
              <a:pPr>
                <a:defRPr/>
              </a:pPr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5DE913-4BEA-4364-8172-E6BCFDC8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0" y="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1025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http://img21.imageshack.us/img21/9408/056679950a5d9el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352425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7021461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Разработка и реализация адаптированных образовательных программ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975" y="50847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Юревич Т.Л., заместитель директора по УМР ГАПОУ СО «СТАЭТ»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smtClean="0"/>
              <a:t/>
            </a:r>
            <a:br>
              <a:rPr lang="ru-RU" u="sng" smtClean="0"/>
            </a:br>
            <a:r>
              <a:rPr lang="ru-RU" u="sng" smtClean="0"/>
              <a:t>П.3 </a:t>
            </a:r>
            <a:r>
              <a:rPr lang="ru-RU" u="sng" dirty="0" smtClean="0"/>
              <a:t>Специальные условия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400" dirty="0" smtClean="0"/>
              <a:t>Специальные образовательные программы;</a:t>
            </a:r>
          </a:p>
          <a:p>
            <a:pPr>
              <a:buFontTx/>
              <a:buChar char="-"/>
            </a:pPr>
            <a:r>
              <a:rPr lang="ru-RU" sz="2400" dirty="0" smtClean="0"/>
              <a:t>Специальные методы обучения;</a:t>
            </a:r>
          </a:p>
          <a:p>
            <a:pPr>
              <a:buFontTx/>
              <a:buChar char="-"/>
            </a:pPr>
            <a:r>
              <a:rPr lang="ru-RU" sz="2400" dirty="0" smtClean="0"/>
              <a:t>Специальные учебники, учебные пособия дидактические материалы;</a:t>
            </a:r>
          </a:p>
          <a:p>
            <a:pPr>
              <a:buFontTx/>
              <a:buChar char="-"/>
            </a:pPr>
            <a:r>
              <a:rPr lang="ru-RU" sz="2400" dirty="0" smtClean="0"/>
              <a:t>Специальные технические средства обучения;</a:t>
            </a:r>
          </a:p>
          <a:p>
            <a:pPr>
              <a:buFontTx/>
              <a:buChar char="-"/>
            </a:pPr>
            <a:r>
              <a:rPr lang="ru-RU" sz="2400" dirty="0" smtClean="0"/>
              <a:t>Предоставление услуг ассистента (помощника);</a:t>
            </a:r>
          </a:p>
          <a:p>
            <a:pPr>
              <a:buFontTx/>
              <a:buChar char="-"/>
            </a:pPr>
            <a:r>
              <a:rPr lang="ru-RU" sz="2400" dirty="0" smtClean="0"/>
              <a:t>Обеспечение доступа в здания организации ит.д.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Calibri"/>
              </a:rPr>
              <a:t>Адаптационные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Паспорт программы</a:t>
            </a:r>
          </a:p>
          <a:p>
            <a:pPr marL="514350" indent="-514350">
              <a:buNone/>
            </a:pPr>
            <a:r>
              <a:rPr lang="ru-RU" sz="1400" dirty="0" smtClean="0"/>
              <a:t>Должна быть запись, что данная программа является часть адаптированной образовательной программы, предназначена для обучения лиц с ОВЗ и инвалидов (указать какой группы);</a:t>
            </a:r>
          </a:p>
          <a:p>
            <a:pPr marL="514350" indent="-514350">
              <a:buNone/>
            </a:pPr>
            <a:r>
              <a:rPr lang="ru-RU" sz="1400" dirty="0" smtClean="0"/>
              <a:t>2. Цели и задачи должны быть адаптированы, кроме основных (ФГОС+ПС+ с учетом «нарушений»);</a:t>
            </a:r>
          </a:p>
          <a:p>
            <a:pPr marL="514350" indent="-514350">
              <a:buNone/>
            </a:pPr>
            <a:r>
              <a:rPr lang="ru-RU" sz="1400" dirty="0" smtClean="0"/>
              <a:t>3. При распределении часов на дисциплину большее количество на практическую часть;</a:t>
            </a:r>
          </a:p>
          <a:p>
            <a:pPr marL="514350" indent="-514350">
              <a:buNone/>
            </a:pPr>
            <a:r>
              <a:rPr lang="ru-RU" sz="1400" dirty="0" smtClean="0"/>
              <a:t>4. В условиях реализуемой рабочей программы прописываем оборудование;</a:t>
            </a:r>
          </a:p>
          <a:p>
            <a:pPr marL="514350" indent="-514350">
              <a:buNone/>
            </a:pPr>
            <a:r>
              <a:rPr lang="ru-RU" sz="1400" dirty="0" smtClean="0"/>
              <a:t>5. Информационное обеспечение: предоставление учебных материалов в различных видах. Доступ к интернет. Электронные образовательные ресурсы.</a:t>
            </a:r>
          </a:p>
          <a:p>
            <a:pPr marL="514350" indent="-514350">
              <a:buNone/>
            </a:pPr>
            <a:r>
              <a:rPr lang="ru-RU" sz="1400" dirty="0" smtClean="0"/>
              <a:t>6. Добавить пункт «организационные условия:</a:t>
            </a:r>
          </a:p>
          <a:p>
            <a:pPr marL="514350" indent="-514350">
              <a:buNone/>
            </a:pPr>
            <a:r>
              <a:rPr lang="ru-RU" sz="1400" dirty="0" smtClean="0"/>
              <a:t>              -усиленное консультационная работа;</a:t>
            </a:r>
          </a:p>
          <a:p>
            <a:pPr marL="514350" indent="-514350">
              <a:buNone/>
            </a:pPr>
            <a:r>
              <a:rPr lang="ru-RU" sz="1400" dirty="0" smtClean="0"/>
              <a:t>               - работа по индивидуальным заданиям;</a:t>
            </a:r>
          </a:p>
          <a:p>
            <a:pPr marL="514350" indent="-514350">
              <a:buNone/>
            </a:pPr>
            <a:r>
              <a:rPr lang="ru-RU" sz="1400" dirty="0" smtClean="0"/>
              <a:t>                - методы и приемы преподавания и т.д.</a:t>
            </a:r>
          </a:p>
          <a:p>
            <a:pPr marL="514350" indent="-514350">
              <a:buNone/>
            </a:pPr>
            <a:r>
              <a:rPr lang="ru-RU" sz="1400" dirty="0" smtClean="0"/>
              <a:t>7. </a:t>
            </a:r>
            <a:r>
              <a:rPr lang="ru-RU" sz="1400" b="1" u="sng" dirty="0" smtClean="0"/>
              <a:t>Формы и методы контроля устанавливаются с учетом индивидуальных </a:t>
            </a:r>
            <a:r>
              <a:rPr lang="ru-RU" sz="1400" b="1" u="sng" dirty="0" err="1" smtClean="0"/>
              <a:t>психофоизиологических</a:t>
            </a:r>
            <a:r>
              <a:rPr lang="ru-RU" sz="1400" b="1" u="sng" dirty="0" smtClean="0"/>
              <a:t> особенностей (устно. Письменно на бумаге, письменно на компьютере, в форме тестирования)  и т. д. Увеличения времени для подготовки ответа.  Несколько этапов ПА через рубежный контроль 9контрольные точки)</a:t>
            </a:r>
          </a:p>
          <a:p>
            <a:pPr marL="514350" indent="-51435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Самостоятельная работа должна носить практический характер!!!</a:t>
            </a:r>
          </a:p>
          <a:p>
            <a:pPr marL="514350" indent="-51435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Практика обязательна!!!  Учитывать рекомендации ПМПК. Специальные рабочие места.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86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Методическая основа разработки адаптированной образовательной программы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 smtClean="0"/>
              <a:t>Методические рекомендации по разработке и реализации адаптированных образовательных программ среднего профессионального образования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i="1" dirty="0">
                <a:solidFill>
                  <a:prstClr val="black"/>
                </a:solidFill>
              </a:rPr>
              <a:t>Утверждены директором Департамента государственной политики в сфере подготовки рабочих </a:t>
            </a:r>
            <a:r>
              <a:rPr lang="ru-RU" sz="1400" i="1" dirty="0" smtClean="0">
                <a:solidFill>
                  <a:prstClr val="black"/>
                </a:solidFill>
              </a:rPr>
              <a:t>кадров </a:t>
            </a:r>
            <a:r>
              <a:rPr lang="ru-RU" sz="1400" i="1" dirty="0">
                <a:solidFill>
                  <a:prstClr val="black"/>
                </a:solidFill>
              </a:rPr>
              <a:t>и ДПО Министерства образования и науки РВ </a:t>
            </a:r>
            <a:r>
              <a:rPr lang="ru-RU" sz="1400" i="1" dirty="0" smtClean="0">
                <a:solidFill>
                  <a:prstClr val="black"/>
                </a:solidFill>
              </a:rPr>
              <a:t>Золотарёвой </a:t>
            </a:r>
            <a:r>
              <a:rPr lang="ru-RU" sz="1400" i="1" dirty="0">
                <a:solidFill>
                  <a:prstClr val="black"/>
                </a:solidFill>
              </a:rPr>
              <a:t>Н.М. 20 апреля 2015 г. №</a:t>
            </a:r>
            <a:r>
              <a:rPr lang="ru-RU" sz="1400" i="1" dirty="0" smtClean="0">
                <a:solidFill>
                  <a:prstClr val="black"/>
                </a:solidFill>
              </a:rPr>
              <a:t>06-830вн;</a:t>
            </a:r>
          </a:p>
          <a:p>
            <a:pPr marL="0" indent="0"/>
            <a:r>
              <a:rPr lang="ru-RU" sz="1400" b="1" dirty="0" smtClean="0">
                <a:solidFill>
                  <a:prstClr val="black"/>
                </a:solidFill>
              </a:rPr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</a:t>
            </a:r>
          </a:p>
          <a:p>
            <a:pPr marL="0" indent="0">
              <a:buNone/>
            </a:pPr>
            <a:r>
              <a:rPr lang="ru-RU" sz="1400" i="1" dirty="0" smtClean="0">
                <a:solidFill>
                  <a:prstClr val="black"/>
                </a:solidFill>
              </a:rPr>
              <a:t>Утверждены директором Департамента государственной политики в сфере подготовки рабочих кадров и ДПО Министерства образования и науки РВ Золотарёвой Н.М. 26 декабря 2013 г. №06-2412вн;</a:t>
            </a:r>
          </a:p>
          <a:p>
            <a:pPr marL="0" indent="0"/>
            <a:r>
              <a:rPr lang="ru-RU" sz="1400" b="1" dirty="0" smtClean="0"/>
              <a:t>Методические рекомендации  по организации специальных условий получения образования для детей с ОВЗ в соответствии с заключением ПМПК</a:t>
            </a:r>
          </a:p>
          <a:p>
            <a:pPr marL="0" indent="0">
              <a:buNone/>
            </a:pPr>
            <a:r>
              <a:rPr lang="ru-RU" sz="1400" i="1" dirty="0" smtClean="0"/>
              <a:t>Письмо МОПО СО от 06.04.2016 № 02-0</a:t>
            </a:r>
            <a:r>
              <a:rPr lang="ru-RU" sz="1400" dirty="0" smtClean="0"/>
              <a:t>1-81/2940</a:t>
            </a:r>
          </a:p>
          <a:p>
            <a:pPr marL="0" indent="0"/>
            <a:r>
              <a:rPr lang="ru-RU" sz="1400" b="1" dirty="0" smtClean="0"/>
              <a:t>Порядок разработки и утверждения рабочей учебной программы педагога  по учебным дисциплинам и профессиональным модулям программ подготовки квалифицированных рабочих, служащих и специалистов среднего звена в ГАПОУ СО «СТАЭТ»</a:t>
            </a:r>
          </a:p>
          <a:p>
            <a:pPr marL="0" indent="0"/>
            <a:r>
              <a:rPr lang="ru-RU" sz="1400" i="1" dirty="0" smtClean="0"/>
              <a:t>Приказ  директора №58 от 29.05.2015 г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3220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20891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289" y="671240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676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Адаптационный учебный цикл ОП «Маляр»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7581415"/>
              </p:ext>
            </p:extLst>
          </p:nvPr>
        </p:nvGraphicFramePr>
        <p:xfrm>
          <a:off x="611560" y="1700803"/>
          <a:ext cx="7848872" cy="41764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848872"/>
              </a:tblGrid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в профессии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саморегуляции  и культура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Основы безопасности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Адаптивная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физкультура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информационной культуры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236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Адаптационный учебный цикл ОП </a:t>
            </a:r>
            <a:r>
              <a:rPr lang="ru-RU" dirty="0" smtClean="0">
                <a:solidFill>
                  <a:prstClr val="black"/>
                </a:solidFill>
              </a:rPr>
              <a:t>«</a:t>
            </a:r>
            <a:r>
              <a:rPr lang="ru-RU" dirty="0">
                <a:solidFill>
                  <a:prstClr val="black"/>
                </a:solidFill>
              </a:rPr>
              <a:t>К</a:t>
            </a:r>
            <a:r>
              <a:rPr lang="ru-RU" dirty="0" smtClean="0">
                <a:solidFill>
                  <a:prstClr val="black"/>
                </a:solidFill>
              </a:rPr>
              <a:t>ухонный работник»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9033747"/>
              </p:ext>
            </p:extLst>
          </p:nvPr>
        </p:nvGraphicFramePr>
        <p:xfrm>
          <a:off x="611560" y="1916833"/>
          <a:ext cx="8064896" cy="40985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4896"/>
              </a:tblGrid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в профессии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саморегуляции  и культура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Основы безопасности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Адаптивная физкультура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информатики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естествознания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407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prstClr val="black"/>
                </a:solidFill>
              </a:rPr>
              <a:t>Адаптационный учебный цикл ОП </a:t>
            </a: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ru-RU" sz="2400" dirty="0">
                <a:latin typeface="Times New Roman"/>
                <a:ea typeface="Times New Roman"/>
              </a:rPr>
              <a:t>Рабочий по комплексному обслуживанию и ремонту зданий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  <a:r>
              <a:rPr lang="ru-RU" sz="2400" dirty="0" smtClean="0">
                <a:solidFill>
                  <a:prstClr val="black"/>
                </a:solidFill>
              </a:rPr>
              <a:t>»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6341910"/>
              </p:ext>
            </p:extLst>
          </p:nvPr>
        </p:nvGraphicFramePr>
        <p:xfrm>
          <a:off x="611560" y="1844826"/>
          <a:ext cx="8064896" cy="44644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4896"/>
              </a:tblGrid>
              <a:tr h="892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в профессии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саморегуляции  и культура общения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Основы безопасности жизнедеятельности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Адаптивная физкультура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информатики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621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prstClr val="black"/>
                </a:solidFill>
              </a:rPr>
              <a:t>Адаптационный учебный цикл </a:t>
            </a:r>
            <a:r>
              <a:rPr lang="ru-RU" sz="2400" dirty="0" smtClean="0">
                <a:solidFill>
                  <a:prstClr val="black"/>
                </a:solidFill>
              </a:rPr>
              <a:t>ОПОП «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Экономика и бухгалтерский учет (по отраслям)»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Эффективное поведение на рынке </a:t>
            </a:r>
            <a:r>
              <a:rPr lang="ru-RU" dirty="0" smtClean="0">
                <a:latin typeface="Times New Roman"/>
                <a:ea typeface="Calibri"/>
              </a:rPr>
              <a:t>труда</a:t>
            </a:r>
          </a:p>
          <a:p>
            <a:r>
              <a:rPr lang="ru-RU" dirty="0">
                <a:latin typeface="Times New Roman"/>
                <a:ea typeface="Calibri"/>
              </a:rPr>
              <a:t>Технология организации профессиональных </a:t>
            </a:r>
            <a:r>
              <a:rPr lang="ru-RU" dirty="0" smtClean="0">
                <a:latin typeface="Times New Roman"/>
                <a:ea typeface="Calibri"/>
              </a:rPr>
              <a:t>коммуникаций</a:t>
            </a:r>
          </a:p>
          <a:p>
            <a:r>
              <a:rPr lang="ru-RU" dirty="0">
                <a:latin typeface="Times New Roman"/>
                <a:ea typeface="Calibri"/>
              </a:rPr>
              <a:t>Основы исследовательской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858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9744529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(фон) презентации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презентации10</Template>
  <TotalTime>347</TotalTime>
  <Words>512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Фокина Л. П. Шаблон (фон) презентации10</vt:lpstr>
      <vt:lpstr>Слайд 1</vt:lpstr>
      <vt:lpstr>Методическая основа разработки адаптированной образовательной программы</vt:lpstr>
      <vt:lpstr>Слайд 3</vt:lpstr>
      <vt:lpstr>Слайд 4</vt:lpstr>
      <vt:lpstr>Адаптационный учебный цикл ОП «Маляр»</vt:lpstr>
      <vt:lpstr>Адаптационный учебный цикл ОП «Кухонный работник»</vt:lpstr>
      <vt:lpstr>Адаптационный учебный цикл ОП «Рабочий по комплексному обслуживанию и ремонту зданий»»</vt:lpstr>
      <vt:lpstr>Адаптационный учебный цикл ОПОП «Экономика и бухгалтерский учет (по отраслям)»</vt:lpstr>
      <vt:lpstr>Слайд 9</vt:lpstr>
      <vt:lpstr> П.3 Специальные условия: </vt:lpstr>
      <vt:lpstr>Адаптационные дисциплины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UCH1</cp:lastModifiedBy>
  <cp:revision>23</cp:revision>
  <dcterms:created xsi:type="dcterms:W3CDTF">2013-07-10T06:51:26Z</dcterms:created>
  <dcterms:modified xsi:type="dcterms:W3CDTF">2016-06-06T08:57:24Z</dcterms:modified>
</cp:coreProperties>
</file>