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75" r:id="rId4"/>
    <p:sldId id="276" r:id="rId5"/>
    <p:sldId id="277" r:id="rId6"/>
    <p:sldId id="262" r:id="rId7"/>
    <p:sldId id="261" r:id="rId8"/>
    <p:sldId id="263" r:id="rId9"/>
    <p:sldId id="278" r:id="rId10"/>
    <p:sldId id="269" r:id="rId11"/>
    <p:sldId id="267" r:id="rId12"/>
    <p:sldId id="268" r:id="rId13"/>
    <p:sldId id="270" r:id="rId14"/>
    <p:sldId id="271" r:id="rId15"/>
    <p:sldId id="272" r:id="rId16"/>
    <p:sldId id="274" r:id="rId17"/>
    <p:sldId id="279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EC46-B80A-4922-93CC-DF901B832288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49F1B-F6B8-4642-9C6D-31D38757E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3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9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5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5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0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6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6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3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3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AF37-8C1A-4DF2-BAED-93BB5733B33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A1C1-D46B-4EC0-83EB-3CC47FADE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1960" y="411510"/>
            <a:ext cx="4536504" cy="316835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Практикум в рамках проекта ГАОУ ДПО СО «ИРО» </a:t>
            </a:r>
          </a:p>
          <a:p>
            <a:r>
              <a:rPr lang="ru-RU" sz="2800" b="1" i="1" dirty="0">
                <a:solidFill>
                  <a:schemeClr val="bg1"/>
                </a:solidFill>
              </a:rPr>
              <a:t>«Научно-методическое сопровождение реализации программ воспитания»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6" y="-424895"/>
            <a:ext cx="3864113" cy="2637337"/>
          </a:xfrm>
          <a:prstGeom prst="rect">
            <a:avLst/>
          </a:prstGeom>
        </p:spPr>
      </p:pic>
      <p:pic>
        <p:nvPicPr>
          <p:cNvPr id="4" name="Рисунок 3" descr="image002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286130"/>
            <a:ext cx="1857370" cy="18573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9190" y="4071948"/>
            <a:ext cx="3408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ГАПОУ СО «СТАЭТ»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3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43558"/>
            <a:ext cx="4038600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9146" y="843558"/>
            <a:ext cx="3837654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668610"/>
            <a:ext cx="2081538" cy="2088232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9DE0CB-814E-42C7-8FE2-76F7641DC67D}"/>
              </a:ext>
            </a:extLst>
          </p:cNvPr>
          <p:cNvSpPr/>
          <p:nvPr/>
        </p:nvSpPr>
        <p:spPr>
          <a:xfrm>
            <a:off x="467544" y="1196954"/>
            <a:ext cx="8118648" cy="337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2020г.  - 2 студента, обучающиеся по программе 	«Механизация сельского хозяйства»  разработали и представили свой бизнес план по выращиванию КРС в Екатеринбурге, а после окончания техникума и прохождения службы в армии открыли свое дело, воспользовавшись разработанным, во время обучении бизнес-планом, успешно получили грант 3 млн. руб.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2021г. - 1 студентка получив диплом по специальности «Экономика и бухгалтерский учет» на сегодняшний день занимается предпринимательской деятельностью в коммерции и  занимается торговлей  на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маркетплейсах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316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5695327" cy="85725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Тьюторство</a:t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13530"/>
            <a:ext cx="8280920" cy="36518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персонального сопровождения участников проекта «Страна мастеров» для реализации предпринимательских навыков «Основы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самозанятости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предпринимательства»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объеме 20 часов, встраивается в учебные дисциплины или дистанционном формате.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завершению проекта участник получит услугу по персональному сопровождению тьютора.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программы - регистрация в качестве самозанятого или предпринимателя.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8" y="-452586"/>
            <a:ext cx="1937522" cy="1800200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331640" cy="11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 дополнительного образования 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«Основы предпринимательской деятельности » </a:t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43558"/>
            <a:ext cx="4038600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Цель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-помочь студентам </a:t>
            </a:r>
            <a:r>
              <a:rPr lang="x-none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раскрыть внутренний потенциал, опираясь на знание себя и своих ценностей 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разобраться в себе и направить свою профессиональную и личную жизнь в нужное русло. 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Определиться в профессии</a:t>
            </a:r>
            <a:r>
              <a:rPr lang="x-none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</a:t>
            </a:r>
            <a:r>
              <a:rPr lang="ru-RU" sz="1400" dirty="0" err="1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только будет приносить достаток и удовольствие, но и позволит полностью реализоваться как личность.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400" spc="3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400" spc="28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4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400" spc="3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ляе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1400" spc="3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400" spc="3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3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чн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чес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1400" spc="30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нц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и, 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мпи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рс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9146" y="843558"/>
            <a:ext cx="3837654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14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4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1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4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ачи</a:t>
            </a:r>
            <a:r>
              <a:rPr lang="ru-RU" sz="1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раммы: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spc="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ать</a:t>
            </a:r>
            <a:r>
              <a:rPr lang="ru-RU" sz="1400" spc="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4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400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400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стей</a:t>
            </a:r>
            <a:r>
              <a:rPr lang="ru-RU" sz="1400" spc="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7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4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ател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ать 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ател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рческие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 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ащи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1400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льтат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400" spc="7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ател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4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ятел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400" spc="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 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0"/>
              </a:spcBef>
              <a:spcAft>
                <a:spcPts val="0"/>
              </a:spcAft>
              <a:buNone/>
              <a:tabLst>
                <a:tab pos="944880" algn="l"/>
                <a:tab pos="1200785" algn="l"/>
                <a:tab pos="2381250" algn="l"/>
                <a:tab pos="3710940" algn="l"/>
                <a:tab pos="4501515" algn="l"/>
                <a:tab pos="5123815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spc="2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спечи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spc="2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spc="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400" spc="2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spc="2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400" spc="2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2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	и 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ьз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 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нф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	 р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енке э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ческих 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сси</a:t>
            </a: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8" y="-452586"/>
            <a:ext cx="2081538" cy="2088232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63228"/>
            <a:ext cx="8496944" cy="408027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Написан индивидуальный бизнес-план  студенткой на тему «Маникюрная студия на дому» для получения субсидии на открытие бизнеса. </a:t>
            </a:r>
            <a:endParaRPr lang="ru-RU" sz="1400" dirty="0"/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и полностью готов к реализации бизнес – план  «КАФЕ –СТУДЕНТ»</a:t>
            </a:r>
            <a:endParaRPr lang="ru-RU" sz="1400" dirty="0"/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057" y="843558"/>
            <a:ext cx="3837654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7" y="-596602"/>
            <a:ext cx="2081538" cy="2088232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движение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43558"/>
            <a:ext cx="4038600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402932"/>
            <a:ext cx="8507288" cy="37405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91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студенческий форум «От идеи до бизнеса»; Всероссийский конкурс молодежных авторских проектов в сфере образования, направленных на социально-экономическое развитие российских территорий «МОЯ СТРАНА - МОЯ РОССИЯ»; Всероссийская программа «Арт-Профи Форум» Региональный этап; Региональный Фестиваль студенческих бизнес-идей «Перспектива»; Областной конкурс среди обучающихся профессиональных образовательных организаций «Предпринимательские игры»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НПК, олимпиады, чемпионаты.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452586"/>
            <a:ext cx="2304256" cy="2311667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8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36" y="1136685"/>
            <a:ext cx="9142083" cy="4299942"/>
          </a:xfrm>
        </p:spPr>
        <p:txBody>
          <a:bodyPr>
            <a:noAutofit/>
          </a:bodyPr>
          <a:lstStyle/>
          <a:p>
            <a:pPr marL="228600" indent="-228600"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Образовательный портал Источник»   Всероссийская онлайн-олимпиада по предмету  «Экономика» в номинации «Денежно-кредитная политика» -2 Диплома  1 степени</a:t>
            </a:r>
            <a:endParaRPr lang="ru-RU" sz="1200" dirty="0">
              <a:ea typeface="Calibri"/>
              <a:cs typeface="Times New Roman"/>
            </a:endParaRPr>
          </a:p>
          <a:p>
            <a:pPr marL="228600" indent="-228600"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Всероссийской интернет-олимпиады «Экономика вокруг нас» Дата проведения: 30.01.2023 г. ГАПОУ СО «Нижнетагильский педагогический колледж»-</a:t>
            </a:r>
            <a:r>
              <a:rPr lang="ru-RU" sz="1200" dirty="0"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Диплом победителя 5 человек и 3 участника сертификат</a:t>
            </a:r>
            <a:endParaRPr lang="ru-RU" sz="1200" dirty="0">
              <a:ea typeface="Calibri"/>
              <a:cs typeface="Times New Roman"/>
            </a:endParaRP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Участие во Всероссийском конкурсе эссе «Деньги как фактор формирования социальных стереотипов»  «</a:t>
            </a:r>
            <a:r>
              <a:rPr lang="ru-RU" sz="1200" dirty="0" err="1">
                <a:latin typeface="Times New Roman"/>
                <a:ea typeface="Calibri"/>
                <a:cs typeface="Times New Roman"/>
              </a:rPr>
              <a:t>Красноуральский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многопрофильный техникум»-3 чел. сертификат</a:t>
            </a:r>
            <a:endParaRPr lang="ru-RU" sz="1200" dirty="0">
              <a:ea typeface="Calibri"/>
              <a:cs typeface="Times New Roman"/>
            </a:endParaRP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«Уральский горнозаводской колледж имени Демидовых» Участие в областной олимпиаде  по дисциплине « Основы финансовой грамотности»- 1 чел. сертификат  </a:t>
            </a:r>
            <a:endParaRPr lang="ru-RU" sz="1200" dirty="0">
              <a:ea typeface="Calibri"/>
              <a:cs typeface="Times New Roman"/>
            </a:endParaRP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Участие в проекте Онлайн уроки финансовой грамотности "С деньгами на ты или зачем быть финансово грамотным?"-18 чел. сертификат </a:t>
            </a:r>
            <a:endParaRPr lang="ru-RU" sz="1200" dirty="0">
              <a:ea typeface="Calibri"/>
              <a:cs typeface="Times New Roman"/>
            </a:endParaRP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ГАПОУ СО «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Красноуфимский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аграрный колледж», Межрегиональная онлайн-олимпиада по учебной дисциплине «Экономика организации»</a:t>
            </a:r>
            <a:endParaRPr lang="ru-RU" sz="1200" dirty="0">
              <a:ea typeface="Calibri"/>
              <a:cs typeface="Times New Roman"/>
            </a:endParaRP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Второй региональный форум предпринимательских идей и исследовательских проектов «МОЙ ПЕРВЫЙ БИЗНЕС»</a:t>
            </a:r>
            <a:endParaRPr lang="ru-RU" sz="1200" dirty="0">
              <a:ea typeface="Calibri"/>
              <a:cs typeface="Times New Roman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8892480" y="843558"/>
            <a:ext cx="144016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452586"/>
            <a:ext cx="1584176" cy="1589271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8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5979"/>
            <a:ext cx="6552728" cy="857250"/>
          </a:xfrm>
        </p:spPr>
        <p:txBody>
          <a:bodyPr>
            <a:noAutofit/>
          </a:bodyPr>
          <a:lstStyle/>
          <a:p>
            <a:pPr marL="22860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</a:rPr>
              <a:t>формы деятельности обучающихся по формированию компетентности обучающихся СПО в области предпринимательской деятельности</a:t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43558"/>
            <a:ext cx="4038600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843558"/>
            <a:ext cx="8928992" cy="4299942"/>
          </a:xfrm>
        </p:spPr>
        <p:txBody>
          <a:bodyPr>
            <a:noAutofit/>
          </a:bodyPr>
          <a:lstStyle/>
          <a:p>
            <a:pPr marL="335915" indent="0" algn="just">
              <a:spcAft>
                <a:spcPts val="0"/>
              </a:spcAft>
              <a:buNone/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Коллективные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Конференции по предпринимательскому делу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Квесты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молодых предпринимателей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Конкурсы, направленные на формирование предпринимательской компетентности Олимпиады по предметам экономической направленности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бизнес-проектов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Групповые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Спецкурсы по предпринимательской деятельности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Научное общество студентов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Практические занятия на базе предприятий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Дискуссии за «круглым столом» предпринимательской направленности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 игры (имитация производственных и экономико-управленческих ситуаций)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студентов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Предпринимательский практикум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творческих проектов, задач предпринимательского характера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бизнес-проектов, бизнес-планов, бизнес-идей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 algn="just"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Виртуальный практикум по предпринимательской деятельности 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3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4" y="-445639"/>
            <a:ext cx="2071194" cy="1865261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6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Практикум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43558"/>
            <a:ext cx="4038600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635646"/>
            <a:ext cx="8435280" cy="350785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452586"/>
            <a:ext cx="2081538" cy="2088232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9C2784C-1279-4678-A3F1-1D021D0CE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93507"/>
              </p:ext>
            </p:extLst>
          </p:nvPr>
        </p:nvGraphicFramePr>
        <p:xfrm>
          <a:off x="1115616" y="1200151"/>
          <a:ext cx="6768752" cy="3394073"/>
        </p:xfrm>
        <a:graphic>
          <a:graphicData uri="http://schemas.openxmlformats.org/drawingml/2006/table">
            <a:tbl>
              <a:tblPr/>
              <a:tblGrid>
                <a:gridCol w="3518858">
                  <a:extLst>
                    <a:ext uri="{9D8B030D-6E8A-4147-A177-3AD203B41FA5}">
                      <a16:colId xmlns:a16="http://schemas.microsoft.com/office/drawing/2014/main" val="4238511461"/>
                    </a:ext>
                  </a:extLst>
                </a:gridCol>
                <a:gridCol w="3249894">
                  <a:extLst>
                    <a:ext uri="{9D8B030D-6E8A-4147-A177-3AD203B41FA5}">
                      <a16:colId xmlns:a16="http://schemas.microsoft.com/office/drawing/2014/main" val="1356638335"/>
                    </a:ext>
                  </a:extLst>
                </a:gridCol>
              </a:tblGrid>
              <a:tr h="1038433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теоретических и практических основ предпринимательства у студентов</a:t>
                      </a:r>
                    </a:p>
                  </a:txBody>
                  <a:tcPr marL="26135" marR="26135" marT="17423" marB="1742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Формы и методы урочной и внеурочной деятельности</a:t>
                      </a:r>
                    </a:p>
                  </a:txBody>
                  <a:tcPr marL="26135" marR="26135" marT="17423" marB="1742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048548"/>
                  </a:ext>
                </a:extLst>
              </a:tr>
              <a:tr h="341498">
                <a:tc>
                  <a:txBody>
                    <a:bodyPr/>
                    <a:lstStyle/>
                    <a:p>
                      <a:pPr rtl="0" fontAlgn="t"/>
                      <a:r>
                        <a:rPr lang="ru-RU" sz="1000" b="0">
                          <a:effectLst/>
                          <a:latin typeface="Times New Roman" panose="02020603050405020304" pitchFamily="18" charset="0"/>
                        </a:rPr>
                        <a:t>теоретические основы предпринимательства и самозанятости</a:t>
                      </a:r>
                    </a:p>
                  </a:txBody>
                  <a:tcPr marL="26135" marR="26135" marT="17423" marB="174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</a:endParaRPr>
                    </a:p>
                  </a:txBody>
                  <a:tcPr marL="26135" marR="26135" marT="17423" marB="174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45857"/>
                  </a:ext>
                </a:extLst>
              </a:tr>
              <a:tr h="341498">
                <a:tc>
                  <a:txBody>
                    <a:bodyPr/>
                    <a:lstStyle/>
                    <a:p>
                      <a:pPr rtl="0" fontAlgn="t"/>
                      <a:r>
                        <a:rPr lang="ru-RU" sz="1000" b="0">
                          <a:effectLst/>
                          <a:latin typeface="Times New Roman" panose="02020603050405020304" pitchFamily="18" charset="0"/>
                        </a:rPr>
                        <a:t>теоретические основы (представление) о составлении бизнес-планов, бизнес-проектов</a:t>
                      </a:r>
                    </a:p>
                  </a:txBody>
                  <a:tcPr marL="26135" marR="26135" marT="17423" marB="174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</a:endParaRPr>
                    </a:p>
                  </a:txBody>
                  <a:tcPr marL="26135" marR="26135" marT="17423" marB="174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215845"/>
                  </a:ext>
                </a:extLst>
              </a:tr>
              <a:tr h="341498"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Times New Roman" panose="02020603050405020304" pitchFamily="18" charset="0"/>
                        </a:rPr>
                        <a:t>практические навыки самозанятости и предпринимательства</a:t>
                      </a:r>
                    </a:p>
                  </a:txBody>
                  <a:tcPr marL="26135" marR="26135" marT="17423" marB="1742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</a:endParaRPr>
                    </a:p>
                  </a:txBody>
                  <a:tcPr marL="26135" marR="26135" marT="17423" marB="174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050294"/>
                  </a:ext>
                </a:extLst>
              </a:tr>
              <a:tr h="341498">
                <a:tc>
                  <a:txBody>
                    <a:bodyPr/>
                    <a:lstStyle/>
                    <a:p>
                      <a:pPr rtl="0" fontAlgn="t"/>
                      <a:r>
                        <a:rPr lang="ru-RU" sz="1000" b="0">
                          <a:effectLst/>
                          <a:latin typeface="Times New Roman" panose="02020603050405020304" pitchFamily="18" charset="0"/>
                        </a:rPr>
                        <a:t>методологическое обеспечение, электронные ресурсы</a:t>
                      </a:r>
                    </a:p>
                  </a:txBody>
                  <a:tcPr marL="26135" marR="26135" marT="17423" marB="174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</a:endParaRPr>
                    </a:p>
                  </a:txBody>
                  <a:tcPr marL="26135" marR="26135" marT="17423" marB="174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3406"/>
                  </a:ext>
                </a:extLst>
              </a:tr>
              <a:tr h="648150">
                <a:tc>
                  <a:txBody>
                    <a:bodyPr/>
                    <a:lstStyle/>
                    <a:p>
                      <a:pPr rtl="0" fontAlgn="t"/>
                      <a:r>
                        <a:rPr lang="ru-RU" sz="1000" b="0">
                          <a:effectLst/>
                          <a:latin typeface="Times New Roman" panose="02020603050405020304" pitchFamily="18" charset="0"/>
                        </a:rPr>
                        <a:t>овладение навыками по работе на платформах по бухгалтерской работе (отчеты) КонтурЭкстерн, Эльба, Мое дело, с сайтом налоговой инспеции, с маркетплейсами</a:t>
                      </a:r>
                    </a:p>
                  </a:txBody>
                  <a:tcPr marL="26135" marR="26135" marT="17423" marB="174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</a:endParaRPr>
                    </a:p>
                  </a:txBody>
                  <a:tcPr marL="26135" marR="26135" marT="17423" marB="174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594041"/>
                  </a:ext>
                </a:extLst>
              </a:tr>
              <a:tr h="341498">
                <a:tc>
                  <a:txBody>
                    <a:bodyPr/>
                    <a:lstStyle/>
                    <a:p>
                      <a:pPr rtl="0" fontAlgn="t"/>
                      <a:r>
                        <a:rPr lang="ru-RU" sz="1000" b="0">
                          <a:effectLst/>
                          <a:latin typeface="Times New Roman" panose="02020603050405020304" pitchFamily="18" charset="0"/>
                        </a:rPr>
                        <a:t>самореализация, обмен опытом, представление результатов</a:t>
                      </a:r>
                    </a:p>
                  </a:txBody>
                  <a:tcPr marL="26135" marR="26135" marT="17423" marB="174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</a:endParaRPr>
                    </a:p>
                  </a:txBody>
                  <a:tcPr marL="26135" marR="26135" marT="17423" marB="174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17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08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заключение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43558"/>
            <a:ext cx="4038600" cy="42999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635646"/>
            <a:ext cx="8435280" cy="350785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591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различных форм и методов позволяет сформировать предпринимательскую компетенцию у обучающихся. Давайте им поможем.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452586"/>
            <a:ext cx="2232248" cy="2088232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6152" y="1824"/>
            <a:ext cx="1475656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43042" y="0"/>
            <a:ext cx="6500858" cy="135732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 практикума: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«Организация социального взаимодействия в рамках развития молодежного предпринимательства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самозанятости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-428646"/>
            <a:ext cx="2820537" cy="1925075"/>
          </a:xfrm>
          <a:prstGeom prst="rect">
            <a:avLst/>
          </a:prstGeom>
        </p:spPr>
      </p:pic>
      <p:pic>
        <p:nvPicPr>
          <p:cNvPr id="4" name="Рисунок 3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0"/>
            <a:ext cx="1428728" cy="1428728"/>
          </a:xfrm>
          <a:prstGeom prst="rect">
            <a:avLst/>
          </a:prstGeom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142844" y="1571618"/>
            <a:ext cx="8572560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Организация социального взаимодействия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ОУ: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-по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вопросам реализации ОПОП;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-по вопросам организации воспитательного процесса;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-по вопросам трудоустройства выпускников;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-по вопросам военного учета;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-по вопросам функционирования инфраструктуры ОУ;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453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43042" y="0"/>
            <a:ext cx="6500858" cy="135732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социального взаимодействия ОУ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вопросам реализации ОПОП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-428646"/>
            <a:ext cx="2820537" cy="1925075"/>
          </a:xfrm>
          <a:prstGeom prst="rect">
            <a:avLst/>
          </a:prstGeom>
        </p:spPr>
      </p:pic>
      <p:pic>
        <p:nvPicPr>
          <p:cNvPr id="4" name="Рисунок 3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0"/>
            <a:ext cx="1428728" cy="1428728"/>
          </a:xfrm>
          <a:prstGeom prst="rect">
            <a:avLst/>
          </a:prstGeom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142844" y="1571618"/>
            <a:ext cx="8572560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1.Совершенствование содержания образования и мониторинг качества подготовки специалистов.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Организация производственной практики студентов на предприятия:  расширение и углубление студентами производственного опыта.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Изучение рынка труда:  ежегодные опросы руководителей предприятий и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300453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43042" y="0"/>
            <a:ext cx="6500858" cy="135732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социального взаимодействия ОУ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организации воспитательных мероприятий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-428646"/>
            <a:ext cx="2820537" cy="1925075"/>
          </a:xfrm>
          <a:prstGeom prst="rect">
            <a:avLst/>
          </a:prstGeom>
        </p:spPr>
      </p:pic>
      <p:pic>
        <p:nvPicPr>
          <p:cNvPr id="4" name="Рисунок 3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0"/>
            <a:ext cx="1428728" cy="1428728"/>
          </a:xfrm>
          <a:prstGeom prst="rect">
            <a:avLst/>
          </a:prstGeom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142844" y="1571618"/>
            <a:ext cx="8572560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-культурно-творческие (учреждения культуры и искусства, центры детского творчества)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-гражданско-патриотические (музеи, центры патриотического воспитания)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-спортивные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(ДЮСШ, центры спортивной подготовки) профилактические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ТКДНиЗП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МВД, прокуратура, ПЧ)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-экологические (местная администрация, общества по защите окружающей среды)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-самоуправление  (центры по делам молодежи, РСК, РДДМ)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(СООШ, ЦЗ,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работодатели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бизнес-ориентирующие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предприниматели, фонд поддержки предпринимателей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453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-428646"/>
            <a:ext cx="2820537" cy="1925075"/>
          </a:xfrm>
          <a:prstGeom prst="rect">
            <a:avLst/>
          </a:prstGeom>
        </p:spPr>
      </p:pic>
      <p:pic>
        <p:nvPicPr>
          <p:cNvPr id="4" name="Рисунок 3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0"/>
            <a:ext cx="1428728" cy="1428728"/>
          </a:xfrm>
          <a:prstGeom prst="rect">
            <a:avLst/>
          </a:prstGeom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142844" y="1571618"/>
            <a:ext cx="8572560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формы и методы взаимодействия с социальными партнерами по вопросам формирования теоретических знаний и практический умений предпринимательской деятельности в студенческой среде ГАПОУ СО «СТАЭТ»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0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15566"/>
            <a:ext cx="4254624" cy="453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/>
              <a:t>Цел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студентов с понятийным аппаратом, лежащим в основе деятельности любого предпринимателя,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-освоение нормативно-правовых, экономических и организационных знаний и умений,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воспитание ответственности за принятие экономических решений,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познавательных интересов, интеллектуальных и творческих способностей в процессе приобретения знаний и умений по экономике с использованием различных источников информации и современных информационных технологий,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овладение умениями находить актуальную экономическую информацию в источниках, включая Интернет, анализировать, преобразовать и использовать экономическую информацию.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606" y="810836"/>
            <a:ext cx="4316288" cy="4443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-усвоение знаний о сущности предпринимательства и предпринимательской деятельности, формах предприятий, правовых основах, регулирующих предпринимательскую деятельность на территории РФ,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экономического мышления, познавательных интересов, интеллектуальных и творческих способностей,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-разрабатывать и реализовывать бизнес-идеи на основе базовых экономических знаний,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-воспитание ответственности за принятие экономических решений, уважение к труду и предпринимательской деятельности,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-использование приобретенных знаний и умений для решения практических заданий в функционировании сферы малого предпринимательства, рационального потребительского поведения.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74" y="-148027"/>
            <a:ext cx="2820537" cy="1351625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0"/>
            <a:ext cx="1428728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8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формы освоения знаний и умений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работы,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 игры, мастер классы, решение кейсов, мозговой штурм (разбор ситуаций на примерах из жизни предпринимателя),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самостоятельная работа(рефераты, доклады).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Контрольная точка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дифференцированная проверочная работа в виде бизнес плана и его защита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-428645"/>
            <a:ext cx="2820537" cy="1776260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0"/>
            <a:ext cx="1428728" cy="14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2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8"/>
            <a:ext cx="6143668" cy="857250"/>
          </a:xfrm>
        </p:spPr>
        <p:txBody>
          <a:bodyPr>
            <a:normAutofit fontScale="90000"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социальными партнерами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038600" cy="4155926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</a:rPr>
              <a:t>Цель взаимодействия образовательных учреждений СПО и социальных партнеров в обеспечении качества профессионального образования.</a:t>
            </a:r>
          </a:p>
          <a:p>
            <a:pPr marL="44958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три основные категории социальных партнеров профессионального образования:</a:t>
            </a:r>
            <a:endParaRPr lang="ru-RU" sz="14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Предприниматели; </a:t>
            </a: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Фонд по поддержке предпринимателей; </a:t>
            </a: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Государственные органы управления, включая службу занятости. 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2128" y="843558"/>
            <a:ext cx="4324672" cy="4299942"/>
          </a:xfrm>
        </p:spPr>
        <p:txBody>
          <a:bodyPr>
            <a:noAutofit/>
          </a:bodyPr>
          <a:lstStyle/>
          <a:p>
            <a:pPr marL="335915" indent="0"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дополнительные возможности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упрощается доступ к информации о рынке труда;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открываются более широкие возможности для организации производственного обучения и практики;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расширяются возможности трудоустройства выпускников;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5915" indent="0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появляются возможности для ознакомления с новейшими типами оборудования и технологическими процессами.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49" y="-452586"/>
            <a:ext cx="1909937" cy="1800200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8"/>
            <a:ext cx="6143668" cy="857250"/>
          </a:xfrm>
        </p:spPr>
        <p:txBody>
          <a:bodyPr>
            <a:normAutofit fontScale="90000"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социальными партнерами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49" y="-452586"/>
            <a:ext cx="1909937" cy="1800200"/>
          </a:xfrm>
          <a:prstGeom prst="rect">
            <a:avLst/>
          </a:prstGeom>
        </p:spPr>
      </p:pic>
      <p:pic>
        <p:nvPicPr>
          <p:cNvPr id="6" name="Рисунок 5" descr="image002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1969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149E53-2787-4730-B6D2-0295C2303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154">
            <a:off x="318114" y="772009"/>
            <a:ext cx="2706483" cy="27064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6E9054-4162-4A64-84D9-4B1FD5424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418">
            <a:off x="6522763" y="967281"/>
            <a:ext cx="2316756" cy="23167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2DDE935-ACA2-431F-9AC2-E4DA730EF6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97" y="745101"/>
            <a:ext cx="2887612" cy="21657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8B3314-760E-4C64-A7FA-4FD32E99CB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863">
            <a:off x="5866582" y="2831955"/>
            <a:ext cx="2471074" cy="18533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693B811-430F-4954-B1F9-8B286446E5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5344">
            <a:off x="1287984" y="2683179"/>
            <a:ext cx="2261209" cy="226120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5030B0-E8BB-4E40-8487-336E3AAD0B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08" y="2405410"/>
            <a:ext cx="1780286" cy="23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7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1049</Words>
  <Application>Microsoft Office PowerPoint</Application>
  <PresentationFormat>Экран (16:9)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Тема практикума: «Организация социального взаимодействия в рамках развития молодежного предпринимательства и самозанятости» </vt:lpstr>
      <vt:lpstr>Организация социального взаимодействия ОУ по вопросам реализации ОПОП  </vt:lpstr>
      <vt:lpstr>Организация социального взаимодействия ОУ - организации воспитательных мероприятий </vt:lpstr>
      <vt:lpstr>Презентация PowerPoint</vt:lpstr>
      <vt:lpstr>Урочная деятельность</vt:lpstr>
      <vt:lpstr> формы освоения знаний и умений </vt:lpstr>
      <vt:lpstr>Совместные мероприятия с социальными партнерами </vt:lpstr>
      <vt:lpstr>Совместные мероприятия с социальными партнерами </vt:lpstr>
      <vt:lpstr>Результаты</vt:lpstr>
      <vt:lpstr>Тьюторство </vt:lpstr>
      <vt:lpstr>программа дополнительного образования  «Основы предпринимательской деятельности »  </vt:lpstr>
      <vt:lpstr>результаты</vt:lpstr>
      <vt:lpstr>Конкурсное движение</vt:lpstr>
      <vt:lpstr>Результаты</vt:lpstr>
      <vt:lpstr>формы деятельности обучающихся по формированию компетентности обучающихся СПО в области предпринимательской деятельности </vt:lpstr>
      <vt:lpstr>Практикум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Zuev</dc:creator>
  <cp:lastModifiedBy>User5</cp:lastModifiedBy>
  <cp:revision>51</cp:revision>
  <dcterms:created xsi:type="dcterms:W3CDTF">2021-12-23T07:31:42Z</dcterms:created>
  <dcterms:modified xsi:type="dcterms:W3CDTF">2023-03-27T05:30:06Z</dcterms:modified>
</cp:coreProperties>
</file>